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FF00"/>
    <a:srgbClr val="0000FF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45" autoAdjust="0"/>
  </p:normalViewPr>
  <p:slideViewPr>
    <p:cSldViewPr>
      <p:cViewPr>
        <p:scale>
          <a:sx n="79" d="100"/>
          <a:sy n="79" d="100"/>
        </p:scale>
        <p:origin x="-11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D53D3-DA08-4751-9B56-6DD285516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19D8-9E11-4840-8854-C199A7E4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4CA0-F3E2-424C-82B4-A40F4045A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6FDB6E3-8C28-4AE2-B0AE-CF92E4A5A04A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BBAA789-CB32-4223-81B2-4F1B4649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1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2CCA8E-F457-4FB6-9082-E192D6AA98F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8B8E67-8350-4554-B2C1-1517598ED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6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46EB80-C7DE-4F54-B7CD-EA94BFAD945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82C7D7-1EA6-4C5A-8052-2F72B6F1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06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30DDBA-680D-4514-9F9B-928D1A828D6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8531D0-D9E8-47CC-A5C5-94BBBABA9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9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3E1822-C135-4E35-9494-2C1DFD5AA55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E9749D8-F8D2-4B66-BCE2-2EA2BC43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ACC822-08A7-4BDA-BFCB-D20BEADF7BA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698543-41EA-4733-9F4D-2AA5A9AF0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79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F4D1487-1174-4C3A-8C53-4ECA314266A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E8AD0D4-FC9C-4D9D-9691-0759D35C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56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CF2BE6-D33C-4C47-BF56-C041F93724C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9554E57-1C97-4C79-AE48-0E4A89882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910A-86DD-4337-872F-7F862CE9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497D42-5077-4C52-9B98-7D5B3ED4E39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AA210F-B5E8-4CD9-A76B-421C98783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29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22FCEE5-4D86-4DE1-9F01-AD6FCEF63BE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4922A0-E155-4761-8854-CE8A08677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93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985E16-395D-4EE9-A79B-07A147A788D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66A2CB-32EE-496B-8027-3AFCF6D9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CFF3-147B-4ABA-A651-7F1FE6882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A22B3-47CE-4F5F-BEB7-8D259431A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92541-34CD-47F3-ABA4-19E7FE031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C417-2E80-4EED-8DCE-C606A6756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B57D-D3E6-4942-A49A-34DFDF2D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B6C3-CADF-4822-AB65-266A443F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86B3F-51C9-467B-ADDB-1F5EA7B1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90000"/>
              </a:schemeClr>
            </a:gs>
            <a:gs pos="100000">
              <a:srgbClr val="33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952B6A6F-8500-4AB8-B04F-0A8AC53D7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90000"/>
              </a:schemeClr>
            </a:gs>
            <a:gs pos="100000">
              <a:srgbClr val="33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eaLnBrk="1" hangingPunct="1">
              <a:defRPr/>
            </a:pPr>
            <a:fld id="{B6EBBD38-409D-42A5-8F4A-B0A5BEEDB541}" type="datetimeFigureOut">
              <a:rPr lang="en-US"/>
              <a:pPr eaLnBrk="1" hangingPunct="1"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eaLnBrk="1" hangingPunct="1">
              <a:defRPr/>
            </a:pPr>
            <a:fld id="{123318AA-35EE-4638-B702-507CB2052E2B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5200" b="1" smtClean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51275"/>
            <a:ext cx="6400800" cy="17256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Pla019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553200" cy="3200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22428"/>
              </a:avLst>
            </a:prstTxWarp>
          </a:bodyPr>
          <a:lstStyle/>
          <a:p>
            <a:pPr algn="ctr" eaLnBrk="1" hangingPunct="1"/>
            <a:r>
              <a:rPr lang="vi-VN" sz="4800" kern="10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990099"/>
                </a:solidFill>
                <a:latin typeface="Times New Roman"/>
                <a:cs typeface="Times New Roman"/>
              </a:rPr>
              <a:t>Chào mừng các con đến với lớp học </a:t>
            </a:r>
            <a:endParaRPr lang="en-US" sz="4800" kern="10" smtClean="0">
              <a:ln w="9525">
                <a:solidFill>
                  <a:srgbClr val="CC00FF"/>
                </a:solidFill>
                <a:round/>
                <a:headEnd/>
                <a:tailEnd/>
              </a:ln>
              <a:solidFill>
                <a:srgbClr val="990099"/>
              </a:solidFill>
              <a:latin typeface="Times New Roman"/>
              <a:cs typeface="Times New Roman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295400" y="39624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WordArt 5"/>
          <p:cNvSpPr>
            <a:spLocks noChangeArrowheads="1" noChangeShapeType="1" noTextEdit="1"/>
          </p:cNvSpPr>
          <p:nvPr/>
        </p:nvSpPr>
        <p:spPr bwMode="auto">
          <a:xfrm>
            <a:off x="2362200" y="1981200"/>
            <a:ext cx="4495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/>
            <a:r>
              <a:rPr lang="en-US" sz="3600" b="1" kern="1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Trực tuyến</a:t>
            </a:r>
          </a:p>
        </p:txBody>
      </p:sp>
    </p:spTree>
    <p:extLst>
      <p:ext uri="{BB962C8B-B14F-4D97-AF65-F5344CB8AC3E}">
        <p14:creationId xmlns:p14="http://schemas.microsoft.com/office/powerpoint/2010/main" val="171634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tv2t2t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655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724400" y="1600200"/>
            <a:ext cx="3695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Theo : </a:t>
            </a:r>
            <a:r>
              <a:rPr lang="en-US" sz="2800" b="1" dirty="0" err="1">
                <a:solidFill>
                  <a:srgbClr val="FF6600"/>
                </a:solidFill>
              </a:rPr>
              <a:t>Phượng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Vũ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2054" name="Picture 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04800" y="1905000"/>
            <a:ext cx="23622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Anh Hồ Giáo sinh năm 1930. Ông được Nhà nước phong tặng danh hiệu Anh hùng Lao động 2 lần trong ngành chăn nuôi.</a:t>
            </a:r>
          </a:p>
        </p:txBody>
      </p:sp>
      <p:pic>
        <p:nvPicPr>
          <p:cNvPr id="21516" name="Picture 12" descr="keoxe046316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2362200"/>
            <a:ext cx="647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181600" y="24384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Lúc này ông 79 tuổi</a:t>
            </a:r>
          </a:p>
        </p:txBody>
      </p:sp>
      <p:pic>
        <p:nvPicPr>
          <p:cNvPr id="21519" name="Picture 15" descr="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2286000"/>
            <a:ext cx="647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/>
      <p:bldP spid="21515" grpId="0"/>
      <p:bldP spid="215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4400" y="1995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Luyện đọc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2420938"/>
            <a:ext cx="7467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</a:rPr>
              <a:t>ngọt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ngào,trập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trùng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chăm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bẵm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</a:rPr>
              <a:t>dụi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mõm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quấn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quýt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nhảy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quẩng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lên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" y="3581400"/>
            <a:ext cx="8001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i="1">
                <a:solidFill>
                  <a:srgbClr val="FFFF00"/>
                </a:solidFill>
              </a:rPr>
              <a:t>Giống như những đứa trẻ </a:t>
            </a:r>
            <a:r>
              <a:rPr lang="nl-NL" sz="2800" i="1" u="sng">
                <a:solidFill>
                  <a:srgbClr val="FFFF00"/>
                </a:solidFill>
              </a:rPr>
              <a:t>quấn quýt</a:t>
            </a:r>
            <a:r>
              <a:rPr lang="nl-NL" sz="2800" i="1">
                <a:solidFill>
                  <a:srgbClr val="FFFF00"/>
                </a:solidFill>
              </a:rPr>
              <a:t> bên mẹ,  đàn bê cứ </a:t>
            </a:r>
            <a:r>
              <a:rPr lang="nl-NL" sz="2800" i="1" u="sng">
                <a:solidFill>
                  <a:srgbClr val="FFFF00"/>
                </a:solidFill>
              </a:rPr>
              <a:t>quẩn vào chân</a:t>
            </a:r>
            <a:r>
              <a:rPr lang="nl-NL" sz="2800" i="1">
                <a:solidFill>
                  <a:srgbClr val="FFFF00"/>
                </a:solidFill>
              </a:rPr>
              <a:t> Hồ Giáo.  Chúng vừa ăn vừa </a:t>
            </a:r>
            <a:r>
              <a:rPr lang="nl-NL" sz="2800" i="1" u="sng">
                <a:solidFill>
                  <a:srgbClr val="FFFF00"/>
                </a:solidFill>
              </a:rPr>
              <a:t>đùa nghịch</a:t>
            </a:r>
            <a:r>
              <a:rPr lang="nl-NL" sz="2800" i="1">
                <a:solidFill>
                  <a:srgbClr val="FFFF00"/>
                </a:solidFill>
              </a:rPr>
              <a:t>.   Những con bê đực,  </a:t>
            </a:r>
            <a:r>
              <a:rPr lang="nl-NL" sz="2800" i="1" u="sng">
                <a:solidFill>
                  <a:srgbClr val="FFFF00"/>
                </a:solidFill>
              </a:rPr>
              <a:t>y hệt</a:t>
            </a:r>
            <a:r>
              <a:rPr lang="nl-NL" sz="2800" i="1">
                <a:solidFill>
                  <a:srgbClr val="FFFF00"/>
                </a:solidFill>
              </a:rPr>
              <a:t> những bé trai khỏe mạnh,  chốc chốc lại ngừng ăn  </a:t>
            </a:r>
            <a:r>
              <a:rPr lang="nl-NL" sz="2800" i="1" u="sng">
                <a:solidFill>
                  <a:srgbClr val="FFFF00"/>
                </a:solidFill>
              </a:rPr>
              <a:t>nhảy quẩng</a:t>
            </a:r>
            <a:r>
              <a:rPr lang="nl-NL" sz="2800" i="1">
                <a:solidFill>
                  <a:srgbClr val="FFFF00"/>
                </a:solidFill>
              </a:rPr>
              <a:t> lên  rồi </a:t>
            </a:r>
            <a:r>
              <a:rPr lang="nl-NL" sz="2800" i="1" u="sng">
                <a:solidFill>
                  <a:srgbClr val="FFFF00"/>
                </a:solidFill>
              </a:rPr>
              <a:t>chạy đuổi nhau</a:t>
            </a:r>
            <a:r>
              <a:rPr lang="nl-NL" sz="2800" i="1">
                <a:solidFill>
                  <a:srgbClr val="FFFF00"/>
                </a:solidFill>
              </a:rPr>
              <a:t>   thành một </a:t>
            </a:r>
            <a:r>
              <a:rPr lang="nl-NL" sz="2800" i="1" u="sng">
                <a:solidFill>
                  <a:srgbClr val="FFFF00"/>
                </a:solidFill>
              </a:rPr>
              <a:t>vòng tròn</a:t>
            </a:r>
            <a:r>
              <a:rPr lang="nl-NL" sz="2800" i="1">
                <a:solidFill>
                  <a:srgbClr val="FFFF00"/>
                </a:solidFill>
              </a:rPr>
              <a:t> xung quanh anh...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8486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0579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//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81400" y="4510881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//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58000" y="4419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572000" y="4769477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5343148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0" y="525395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29300" y="5652251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//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657600" y="5253956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/ 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3089" name="Picture 2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3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867400" y="1905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Từ ngữ: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066800" y="1905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Luyện đọc</a:t>
            </a:r>
          </a:p>
        </p:txBody>
      </p:sp>
      <p:sp>
        <p:nvSpPr>
          <p:cNvPr id="4101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304800" y="2590800"/>
            <a:ext cx="7467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ngọt ngào,trập trùng,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chăm bẵm, dụi mõm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quấn quýt, nhảy quẩng lên,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638800" y="2438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Hồ Giáo: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8800" y="2895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Trập trùng: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638800" y="33670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Quanh quẩn: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15000" y="38242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nhảy quẩng: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15000" y="4343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Rụt rè: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791200" y="48768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- Từ tốn: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4110" name="Picture 18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0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1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4" grpId="0"/>
      <p:bldP spid="6156" grpId="0"/>
      <p:bldP spid="6157" grpId="0"/>
      <p:bldP spid="6158" grpId="0"/>
      <p:bldP spid="6159" grpId="0"/>
      <p:bldP spid="6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Tìm hiểu bài:</a:t>
            </a: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90600" y="24384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Câu 1 :Không khí và bầu trời mùa xuân trên đồng cỏ Ba Vì đẹp như thế nào?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81000" y="3810000"/>
            <a:ext cx="83058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solidFill>
                  <a:srgbClr val="FFFF00"/>
                </a:solidFill>
              </a:rPr>
              <a:t>  </a:t>
            </a:r>
            <a:r>
              <a:rPr lang="nl-NL" sz="2800">
                <a:solidFill>
                  <a:srgbClr val="FFFF00"/>
                </a:solidFill>
              </a:rPr>
              <a:t>Không khí: trong lành và rất ngọt ngào</a:t>
            </a:r>
          </a:p>
          <a:p>
            <a:pPr>
              <a:buFontTx/>
              <a:buChar char="-"/>
            </a:pPr>
            <a:r>
              <a:rPr lang="nl-NL" sz="2800">
                <a:solidFill>
                  <a:srgbClr val="FFFF00"/>
                </a:solidFill>
              </a:rPr>
              <a:t> Bầu trời: cao vút, trập trùng, những đám mây trắng.</a:t>
            </a:r>
            <a:r>
              <a:rPr lang="en-US" sz="280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" y="26670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Câu 2 : Tìm những từ ngữ, hình ảnh thể hiện tình cảm của đàn bê với anh Hồ Giáo?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81000" y="3886200"/>
            <a:ext cx="8305800" cy="21336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solidFill>
                  <a:srgbClr val="FFFF00"/>
                </a:solidFill>
              </a:rPr>
              <a:t>  </a:t>
            </a:r>
            <a:r>
              <a:rPr lang="nl-NL" sz="2800">
                <a:solidFill>
                  <a:srgbClr val="FFFF00"/>
                </a:solidFill>
              </a:rPr>
              <a:t>Đàn bê quanh quẩn bên anh, như những đứa trẻ </a:t>
            </a:r>
          </a:p>
          <a:p>
            <a:r>
              <a:rPr lang="nl-NL" sz="2800">
                <a:solidFill>
                  <a:srgbClr val="FFFF00"/>
                </a:solidFill>
              </a:rPr>
              <a:t>quấn quýt bên mẹ, quẩn vào chân anh.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5130" name="Picture 1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5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6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7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7" grpId="1"/>
      <p:bldP spid="7178" grpId="0" animBg="1"/>
      <p:bldP spid="7178" grpId="1" animBg="1"/>
      <p:bldP spid="7179" grpId="0"/>
      <p:bldP spid="7180" grpId="0" animBg="1"/>
      <p:bldP spid="71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Tìm hiểu nội dung bài:</a:t>
            </a:r>
          </a:p>
        </p:txBody>
      </p:sp>
      <p:sp>
        <p:nvSpPr>
          <p:cNvPr id="6148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27432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Những con bê đực thể hiện tình cảm của mình như thế nào?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143000" y="3810000"/>
            <a:ext cx="63246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 sz="2800">
                <a:solidFill>
                  <a:srgbClr val="FFFF00"/>
                </a:solidFill>
              </a:rPr>
              <a:t>Chúng chạy đuổi nhau thành một vòng</a:t>
            </a:r>
          </a:p>
          <a:p>
            <a:r>
              <a:rPr lang="nl-NL" sz="2800">
                <a:solidFill>
                  <a:srgbClr val="FFFF00"/>
                </a:solidFill>
              </a:rPr>
              <a:t> xung quanh anh.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Những con bê cái thì có tình cảm gì với anh Hồ Giáo?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295400" y="3962400"/>
            <a:ext cx="70104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/>
              <a:t> </a:t>
            </a:r>
            <a:r>
              <a:rPr lang="nl-NL" sz="2800">
                <a:solidFill>
                  <a:srgbClr val="FFFF00"/>
                </a:solidFill>
              </a:rPr>
              <a:t>Chúng dụi mõm vào người anh nũng nịu, sán</a:t>
            </a:r>
          </a:p>
          <a:p>
            <a:r>
              <a:rPr lang="nl-NL" sz="2800">
                <a:solidFill>
                  <a:srgbClr val="FFFF00"/>
                </a:solidFill>
              </a:rPr>
              <a:t>vào lòng anh, quơ quơ đôi chân như đòi bế.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3400" y="24384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Tìm những từ ngữ cho thấy đàn bê con rất đáng yêu?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838200" y="3886200"/>
            <a:ext cx="76962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/>
              <a:t> </a:t>
            </a:r>
            <a:r>
              <a:rPr lang="nl-NL" sz="2800">
                <a:solidFill>
                  <a:srgbClr val="FFFF00"/>
                </a:solidFill>
              </a:rPr>
              <a:t>Chúng vừa ăn vừa đùa nghịch, chúng có tính cách</a:t>
            </a:r>
          </a:p>
          <a:p>
            <a:r>
              <a:rPr lang="nl-NL" sz="2800">
                <a:solidFill>
                  <a:srgbClr val="FFFF00"/>
                </a:solidFill>
              </a:rPr>
              <a:t> giống như những bé trai và bé gái.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6156" name="Picture 15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8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0" grpId="1"/>
      <p:bldP spid="8201" grpId="0" animBg="1"/>
      <p:bldP spid="8201" grpId="1" animBg="1"/>
      <p:bldP spid="8202" grpId="0"/>
      <p:bldP spid="8202" grpId="1"/>
      <p:bldP spid="8203" grpId="0" animBg="1"/>
      <p:bldP spid="8203" grpId="1" animBg="1"/>
      <p:bldP spid="8204" grpId="0"/>
      <p:bldP spid="8204" grpId="1"/>
      <p:bldP spid="8205" grpId="0" animBg="1"/>
      <p:bldP spid="820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Tìm hiểu nội dung bài: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43000" y="3810000"/>
            <a:ext cx="61722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/>
              <a:t> </a:t>
            </a:r>
            <a:r>
              <a:rPr lang="nl-NL" sz="2800">
                <a:solidFill>
                  <a:srgbClr val="FFFF00"/>
                </a:solidFill>
              </a:rPr>
              <a:t>Anh đã nhận được anh hiệu Anh hùng </a:t>
            </a:r>
          </a:p>
          <a:p>
            <a:r>
              <a:rPr lang="nl-NL" sz="2800">
                <a:solidFill>
                  <a:srgbClr val="FFFF00"/>
                </a:solidFill>
              </a:rPr>
              <a:t>Lao độngngành chăn nuôi.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173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38200" y="23622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Câu 3: Theo em, vì sao đàn bê yêu quý anh Hồ Giáo như vậy?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23622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</a:rPr>
              <a:t>Vì sao anh Hồ Giáo lại dành những tình cảm đặc biệt cho đàn bê?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38200" y="27432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</a:t>
            </a:r>
            <a:r>
              <a:rPr lang="nl-NL" sz="2800">
                <a:solidFill>
                  <a:schemeClr val="bg1"/>
                </a:solidFill>
              </a:rPr>
              <a:t>Anh Hồ Giáo đã nhận được danh hiệu cao quý nào?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962400" y="4114800"/>
            <a:ext cx="51054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/>
              <a:t> </a:t>
            </a:r>
            <a:r>
              <a:rPr lang="nl-NL" sz="2800">
                <a:solidFill>
                  <a:srgbClr val="FFFF00"/>
                </a:solidFill>
              </a:rPr>
              <a:t>Vì anh chăm bẵm, chiều chuộng </a:t>
            </a:r>
          </a:p>
          <a:p>
            <a:r>
              <a:rPr lang="nl-NL" sz="2800">
                <a:solidFill>
                  <a:srgbClr val="FFFF00"/>
                </a:solidFill>
              </a:rPr>
              <a:t>và yêu quý chúng như con.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9230" name="Picture 14" descr="tv2t2t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28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7180" name="Picture 1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/>
      <p:bldP spid="9225" grpId="1"/>
      <p:bldP spid="9226" grpId="0"/>
      <p:bldP spid="9226" grpId="1"/>
      <p:bldP spid="9228" grpId="0" animBg="1"/>
      <p:bldP spid="92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76400" y="2436813"/>
            <a:ext cx="566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nl-NL" sz="2800">
                <a:solidFill>
                  <a:schemeClr val="bg1"/>
                </a:solidFill>
              </a:rPr>
              <a:t>Qua bài tập đọc con hiểu điều gì?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" y="2057400"/>
            <a:ext cx="2514600" cy="5286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Luyện đọc lại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143000" y="3810000"/>
            <a:ext cx="75438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>
                <a:solidFill>
                  <a:srgbClr val="FFFF00"/>
                </a:solidFill>
              </a:rPr>
              <a:t>-</a:t>
            </a:r>
            <a:r>
              <a:rPr lang="nl-NL"/>
              <a:t> </a:t>
            </a:r>
            <a:r>
              <a:rPr lang="nl-NL" sz="2800">
                <a:solidFill>
                  <a:srgbClr val="FFFF00"/>
                </a:solidFill>
              </a:rPr>
              <a:t>Đàn bê rất yêu quý anh Hồ Giáo và anh Hồ Giáo </a:t>
            </a:r>
          </a:p>
          <a:p>
            <a:r>
              <a:rPr lang="nl-NL" sz="2800">
                <a:solidFill>
                  <a:srgbClr val="FFFF00"/>
                </a:solidFill>
              </a:rPr>
              <a:t>cũng yêu quý, chăm sóc chúng như con.</a:t>
            </a: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4724400" y="1600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Theo : Phượng Vũ</a:t>
            </a:r>
          </a:p>
        </p:txBody>
      </p:sp>
      <p:pic>
        <p:nvPicPr>
          <p:cNvPr id="8200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 animBg="1"/>
      <p:bldP spid="10248" grpId="1" animBg="1"/>
      <p:bldP spid="10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</a:rPr>
              <a:t>Tập đọc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Đàn bê của anh Hồ Giáo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1981200"/>
            <a:ext cx="1143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Bài thơ : Gặp anh Hồ Giáo 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724400" y="1600200"/>
            <a:ext cx="3695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Theo : </a:t>
            </a:r>
            <a:r>
              <a:rPr lang="en-US" sz="2800" b="1" dirty="0" err="1">
                <a:solidFill>
                  <a:srgbClr val="FF6600"/>
                </a:solidFill>
              </a:rPr>
              <a:t>Phượng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Vũ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9222" name="Picture 9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1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590800" y="1981200"/>
            <a:ext cx="5638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“ Lần trước gặp anh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Chăn bò trên tam đảo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Sáng nay gặp anh Hồ giáo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Chăn bò ở Ba Vì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Hỏi anh: Có thú vui gì?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Anh cười: Vui thú đời đi chăn bò…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Cách mạng cần, việc nhỏ việc to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Đánh Mỹ, nuôi bò, việc gì cũng quý.”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57800" y="6324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      Tố Hữu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8" grpId="0"/>
      <p:bldP spid="112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653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Office Theme</vt:lpstr>
      <vt:lpstr>%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30</cp:revision>
  <cp:lastPrinted>1601-01-01T00:00:00Z</cp:lastPrinted>
  <dcterms:created xsi:type="dcterms:W3CDTF">1601-01-01T00:00:00Z</dcterms:created>
  <dcterms:modified xsi:type="dcterms:W3CDTF">2021-05-13T12:37:24Z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